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32" r:id="rId1"/>
  </p:sldMasterIdLst>
  <p:notesMasterIdLst>
    <p:notesMasterId r:id="rId17"/>
  </p:notesMasterIdLst>
  <p:sldIdLst>
    <p:sldId id="256" r:id="rId2"/>
    <p:sldId id="311" r:id="rId3"/>
    <p:sldId id="279" r:id="rId4"/>
    <p:sldId id="307" r:id="rId5"/>
    <p:sldId id="283" r:id="rId6"/>
    <p:sldId id="282" r:id="rId7"/>
    <p:sldId id="290" r:id="rId8"/>
    <p:sldId id="305" r:id="rId9"/>
    <p:sldId id="295" r:id="rId10"/>
    <p:sldId id="301" r:id="rId11"/>
    <p:sldId id="312" r:id="rId12"/>
    <p:sldId id="313" r:id="rId13"/>
    <p:sldId id="314" r:id="rId14"/>
    <p:sldId id="306" r:id="rId15"/>
    <p:sldId id="265" r:id="rId16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 fontScale="90000"/>
          </a:bodyPr>
          <a:lstStyle/>
          <a:p>
            <a:pPr lvl="0"/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dirty="0" smtClean="0"/>
              <a:t> </a:t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1300" i="1" dirty="0" smtClean="0"/>
              <a:t/>
            </a:r>
            <a:br>
              <a:rPr lang="en-US" sz="1300" i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sr-Latn-RS" sz="4000" dirty="0" smtClean="0"/>
              <a:t>alternativni izvori finansiranja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FINANSIJSKI MENADŽMET </a:t>
            </a:r>
            <a:r>
              <a:rPr lang="sr-Latn-CS" sz="1600" smtClean="0"/>
              <a:t>U </a:t>
            </a:r>
            <a:r>
              <a:rPr lang="sr-Latn-CS" sz="1600" smtClean="0"/>
              <a:t>SISTEMU ZDRAVSTVENE ZAŠTITE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BR.1</a:t>
            </a:r>
            <a:r>
              <a:rPr lang="sr-Latn-CS" sz="1600" dirty="0" smtClean="0"/>
              <a:t> 	</a:t>
            </a:r>
            <a:r>
              <a:rPr lang="sr-Latn-RS" sz="1600" dirty="0" smtClean="0"/>
              <a:t>ČAS</a:t>
            </a:r>
            <a:r>
              <a:rPr lang="sr-Latn-CS" sz="1600" dirty="0" smtClean="0"/>
              <a:t>: 05</a:t>
            </a:r>
            <a:r>
              <a:rPr lang="sr-Cyrl-CS" sz="1600" dirty="0" smtClean="0"/>
              <a:t> </a:t>
            </a:r>
            <a:r>
              <a:rPr lang="sr-Latn-RS" sz="1600" dirty="0" smtClean="0"/>
              <a:t>I</a:t>
            </a:r>
            <a:r>
              <a:rPr lang="sr-Cyrl-CS" sz="1600" dirty="0" smtClean="0"/>
              <a:t> 0</a:t>
            </a:r>
            <a:r>
              <a:rPr lang="sr-Latn-BA" sz="1600" dirty="0" smtClean="0"/>
              <a:t>6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NASTAVNA JEDINICA: ALTERNATIVNI IZVORI FINANSIRANJA</a:t>
            </a:r>
          </a:p>
          <a:p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TEMATSKE JEDINICE: 	</a:t>
            </a:r>
            <a:r>
              <a:rPr lang="fr-FR" sz="1600" dirty="0" smtClean="0"/>
              <a:t> •</a:t>
            </a:r>
            <a:r>
              <a:rPr lang="sr-Latn-RS" sz="1600" dirty="0" smtClean="0"/>
              <a:t> KRATKOROČNI IZVORI FINANSIRANJA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RS" sz="1600" dirty="0" smtClean="0"/>
              <a:t>  DUGOROČNI IZVORI FINANSIRANJA.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nl-NL" b="1" i="1" dirty="0" smtClean="0"/>
              <a:t>Državne obveznice</a:t>
            </a:r>
            <a:r>
              <a:rPr lang="nl-NL" dirty="0" smtClean="0"/>
              <a:t> </a:t>
            </a:r>
            <a:r>
              <a:rPr lang="sr-Latn-CS" dirty="0" smtClean="0"/>
              <a:t>su najsigurnije i najlikvidnije hartije od vrednosti na tržištu kapitala. Nose najnižu kamatnu stopu koja se primenjuje kao reper (</a:t>
            </a:r>
            <a:r>
              <a:rPr lang="sr-Latn-CS" i="1" dirty="0" smtClean="0"/>
              <a:t>benchmark)</a:t>
            </a:r>
            <a:r>
              <a:rPr lang="sr-Latn-CS" dirty="0" smtClean="0"/>
              <a:t> za ukupnu strukturu kamatnih stopa.</a:t>
            </a:r>
          </a:p>
          <a:p>
            <a:pPr algn="just"/>
            <a:r>
              <a:rPr lang="sr-Latn-CS" b="1" i="1" dirty="0" smtClean="0"/>
              <a:t>Obveznice lokalnih organa vlasti</a:t>
            </a:r>
            <a:r>
              <a:rPr lang="sr-Latn-CS" dirty="0" smtClean="0"/>
              <a:t> (</a:t>
            </a:r>
            <a:r>
              <a:rPr lang="sr-Latn-CS" i="1" dirty="0" smtClean="0"/>
              <a:t>municipal bonds</a:t>
            </a:r>
            <a:r>
              <a:rPr lang="sr-Latn-CS" dirty="0" smtClean="0"/>
              <a:t>) emituju teritorijalne i lokalne zajednice, okruzi i gradovi u cilju dolaženja do sredstava lokalnog budžeta potrebnog za finansiranje razvojnih projekata.</a:t>
            </a:r>
          </a:p>
          <a:p>
            <a:pPr algn="just"/>
            <a:r>
              <a:rPr lang="sr-Latn-CS" b="1" i="1" dirty="0" smtClean="0"/>
              <a:t>Standardne kompanijske obveznice</a:t>
            </a:r>
            <a:r>
              <a:rPr lang="sr-Latn-CS" dirty="0" smtClean="0"/>
              <a:t> (</a:t>
            </a:r>
            <a:r>
              <a:rPr lang="sr-Latn-CS" i="1" dirty="0" smtClean="0"/>
              <a:t>plain vanilla bonds</a:t>
            </a:r>
            <a:r>
              <a:rPr lang="sr-Latn-CS" dirty="0" smtClean="0"/>
              <a:t>) su dužničke hartije od vrednosti koje holderu donose kamatu u tačno određenim sukcesivnim vremenskim periodima i nominalnu vrednost o roku dospeća.</a:t>
            </a:r>
            <a:endParaRPr lang="en-US" dirty="0"/>
          </a:p>
        </p:txBody>
      </p:sp>
      <p:pic>
        <p:nvPicPr>
          <p:cNvPr id="4" name="Picture 2" descr="D:\Korisnik\Desktop\slika.ph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4267200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sr-Latn-BA" dirty="0" smtClean="0"/>
              <a:t>Akcijski kapital, kao </a:t>
            </a:r>
            <a:r>
              <a:rPr lang="sr-Latn-BA" b="1" dirty="0" smtClean="0"/>
              <a:t>trajni izvori </a:t>
            </a:r>
            <a:r>
              <a:rPr lang="sr-Latn-BA" dirty="0" smtClean="0"/>
              <a:t>finansiranja, preduzeće pribavlja emisijom akcija.</a:t>
            </a:r>
          </a:p>
          <a:p>
            <a:pPr algn="just">
              <a:buNone/>
            </a:pPr>
            <a:r>
              <a:rPr lang="sr-Latn-CS" b="1" dirty="0" smtClean="0"/>
              <a:t>Obične akcije </a:t>
            </a:r>
            <a:r>
              <a:rPr lang="sr-Latn-CS" dirty="0" smtClean="0"/>
              <a:t>su hartije od vrednosti čijom emisijom se prikuplja kapital za finansiranje poslovanja kompanije. </a:t>
            </a:r>
            <a:r>
              <a:rPr lang="it-IT" dirty="0" smtClean="0"/>
              <a:t>Jednom emitovani akcijski kapital po pravilu se ne povlači, tako da predstavlja stalan izvor finansiranja.</a:t>
            </a:r>
            <a:endParaRPr lang="sr-Latn-BA" dirty="0" smtClean="0"/>
          </a:p>
          <a:p>
            <a:pPr algn="just">
              <a:buNone/>
            </a:pPr>
            <a:r>
              <a:rPr lang="sr-Latn-BA" dirty="0" smtClean="0"/>
              <a:t>• </a:t>
            </a:r>
            <a:r>
              <a:rPr lang="it-IT" dirty="0" smtClean="0"/>
              <a:t>Obične akcije potvrđuju vlasnički udeo pojedinačnog akcionara u kapitalu kompanije. On zavisi od broja akcija koje je akcionar kupio, kao i od ukupnog broja emitovanih akcija. </a:t>
            </a:r>
            <a:endParaRPr lang="sr-Latn-BA" dirty="0" smtClean="0"/>
          </a:p>
          <a:p>
            <a:pPr algn="just">
              <a:buNone/>
            </a:pPr>
            <a:r>
              <a:rPr lang="sr-Latn-BA" dirty="0" smtClean="0"/>
              <a:t>• </a:t>
            </a:r>
            <a:r>
              <a:rPr lang="it-IT" dirty="0" smtClean="0"/>
              <a:t>Investitor, suvlasnik kompanije, deli rizik i prednosti koje proizilaze iz njenog poslovanja. Dakle, obične akcije</a:t>
            </a:r>
            <a:br>
              <a:rPr lang="it-IT" dirty="0" smtClean="0"/>
            </a:br>
            <a:r>
              <a:rPr lang="it-IT" dirty="0" smtClean="0"/>
              <a:t>nude visok potencijalni prinos, ali ne daju garanciju da će prinos biti ostvaren. Zbog toga se kapital, koji se mobiliše putem njihove prodaje, često naziva </a:t>
            </a:r>
            <a:r>
              <a:rPr lang="it-IT" i="1" dirty="0" smtClean="0">
                <a:solidFill>
                  <a:srgbClr val="FF0000"/>
                </a:solidFill>
              </a:rPr>
              <a:t>rizičnim kapitalom</a:t>
            </a:r>
            <a:r>
              <a:rPr lang="it-IT" dirty="0" smtClean="0"/>
              <a:t>. </a:t>
            </a:r>
            <a:endParaRPr lang="sr-Latn-BA" dirty="0" smtClean="0"/>
          </a:p>
          <a:p>
            <a:pPr algn="just">
              <a:buNone/>
            </a:pPr>
            <a:endParaRPr lang="en-US" dirty="0" smtClean="0"/>
          </a:p>
          <a:p>
            <a:pPr>
              <a:buNone/>
            </a:pPr>
            <a:endParaRPr lang="sr-Latn-BA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9698" name="Picture 2" descr="D:\Korisnik\Desktop\827189_berza-trziste_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3810000" cy="99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it-IT" dirty="0" smtClean="0"/>
              <a:t>Obaveze akcionarskog društva koje proizilaze iz emitovanih akcija i prava njihovih akcionara međusobno su povezana, budući da ono što je pravo holdera, to je obaveza emitenta akcija. </a:t>
            </a:r>
            <a:endParaRPr lang="sr-Latn-BA" dirty="0" smtClean="0"/>
          </a:p>
          <a:p>
            <a:pPr algn="just">
              <a:buNone/>
            </a:pPr>
            <a:r>
              <a:rPr lang="it-IT" dirty="0" smtClean="0"/>
              <a:t>Akcije njihovim holderima donose niz prava</a:t>
            </a:r>
            <a:r>
              <a:rPr lang="sr-Latn-BA" dirty="0" smtClean="0"/>
              <a:t> i to:</a:t>
            </a:r>
          </a:p>
          <a:p>
            <a:pPr algn="just">
              <a:buNone/>
            </a:pPr>
            <a:r>
              <a:rPr lang="sr-Latn-BA" dirty="0" smtClean="0"/>
              <a:t>   • pravo na deo čistog profita,</a:t>
            </a:r>
          </a:p>
          <a:p>
            <a:pPr algn="just">
              <a:buNone/>
            </a:pPr>
            <a:r>
              <a:rPr lang="sr-Latn-BA" dirty="0" smtClean="0"/>
              <a:t>   • pravo na srazmeran deo čiste imovine,</a:t>
            </a:r>
          </a:p>
          <a:p>
            <a:pPr algn="just">
              <a:buNone/>
            </a:pPr>
            <a:r>
              <a:rPr lang="sr-Latn-BA" dirty="0" smtClean="0"/>
              <a:t>   • pravo glasa ili upravljanja,</a:t>
            </a:r>
          </a:p>
          <a:p>
            <a:pPr algn="just">
              <a:buNone/>
            </a:pPr>
            <a:r>
              <a:rPr lang="sr-Latn-BA" dirty="0" smtClean="0"/>
              <a:t>   • pravo preče kupovine.</a:t>
            </a:r>
            <a:r>
              <a:rPr lang="it-IT" dirty="0" smtClean="0"/>
              <a:t> </a:t>
            </a:r>
            <a:endParaRPr lang="sr-Latn-BA" dirty="0" smtClean="0"/>
          </a:p>
          <a:p>
            <a:pPr>
              <a:buNone/>
            </a:pPr>
            <a:r>
              <a:rPr lang="it-IT" dirty="0" smtClean="0"/>
              <a:t>Osnovni motiv investitora da kupi akcije je:</a:t>
            </a:r>
            <a:endParaRPr lang="en-US" dirty="0" smtClean="0"/>
          </a:p>
          <a:p>
            <a:pPr lvl="0"/>
            <a:r>
              <a:rPr lang="it-IT" dirty="0" smtClean="0"/>
              <a:t>dividenda i </a:t>
            </a:r>
            <a:endParaRPr lang="en-US" dirty="0" smtClean="0"/>
          </a:p>
          <a:p>
            <a:pPr lvl="0"/>
            <a:r>
              <a:rPr lang="it-IT" dirty="0" smtClean="0"/>
              <a:t>kapitalni dobitak. </a:t>
            </a:r>
            <a:endParaRPr lang="sr-Latn-BA" dirty="0" smtClean="0"/>
          </a:p>
          <a:p>
            <a:pPr lvl="0"/>
            <a:endParaRPr lang="en-US" dirty="0" smtClean="0"/>
          </a:p>
          <a:p>
            <a:pPr algn="just">
              <a:buNone/>
            </a:pPr>
            <a:endParaRPr lang="sr-Latn-BA" dirty="0" smtClean="0"/>
          </a:p>
          <a:p>
            <a:pPr algn="just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D:\Korisnik\Desktop\akcij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4038600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BA" b="1" dirty="0" smtClean="0"/>
              <a:t>Izvori sredstava javne zdravstvene ustanove su:</a:t>
            </a:r>
          </a:p>
          <a:p>
            <a:pPr>
              <a:buNone/>
            </a:pPr>
            <a:r>
              <a:rPr lang="sr-Latn-BA" dirty="0" smtClean="0"/>
              <a:t>Sredstva države,</a:t>
            </a:r>
          </a:p>
          <a:p>
            <a:pPr>
              <a:buNone/>
            </a:pPr>
            <a:r>
              <a:rPr lang="sr-Latn-BA" dirty="0" smtClean="0"/>
              <a:t>Sredstva fonda zdravstvenog osiguranja,</a:t>
            </a:r>
          </a:p>
          <a:p>
            <a:pPr>
              <a:buNone/>
            </a:pPr>
            <a:r>
              <a:rPr lang="sr-Latn-BA" dirty="0" smtClean="0"/>
              <a:t>Sredstva drugih fondova i institucija zdravstva,</a:t>
            </a:r>
          </a:p>
          <a:p>
            <a:pPr>
              <a:buNone/>
            </a:pPr>
            <a:r>
              <a:rPr lang="sr-Latn-BA" dirty="0" smtClean="0"/>
              <a:t>Participacije građana,</a:t>
            </a:r>
          </a:p>
          <a:p>
            <a:pPr>
              <a:buNone/>
            </a:pPr>
            <a:r>
              <a:rPr lang="sr-Latn-BA" dirty="0" smtClean="0"/>
              <a:t>Slobodna prodaja proizvoda i usluga na tržištu,</a:t>
            </a:r>
          </a:p>
          <a:p>
            <a:pPr>
              <a:buNone/>
            </a:pPr>
            <a:r>
              <a:rPr lang="sr-Latn-BA" dirty="0" smtClean="0"/>
              <a:t>Nastavna i naučno-istraživačka delatnost,</a:t>
            </a:r>
          </a:p>
          <a:p>
            <a:pPr>
              <a:buNone/>
            </a:pPr>
            <a:r>
              <a:rPr lang="sr-Latn-BA" dirty="0" smtClean="0"/>
              <a:t>Donacije,</a:t>
            </a:r>
          </a:p>
          <a:p>
            <a:pPr>
              <a:buNone/>
            </a:pPr>
            <a:r>
              <a:rPr lang="sr-Latn-BA" dirty="0" smtClean="0"/>
              <a:t>Sredstva od ugovora o dobrovoljnom osiguranju,</a:t>
            </a:r>
          </a:p>
          <a:p>
            <a:pPr>
              <a:buNone/>
            </a:pPr>
            <a:r>
              <a:rPr lang="sr-Latn-BA" dirty="0" smtClean="0"/>
              <a:t>Zakupnine,</a:t>
            </a:r>
          </a:p>
          <a:p>
            <a:pPr>
              <a:buNone/>
            </a:pPr>
            <a:r>
              <a:rPr lang="sr-Latn-BA" dirty="0" smtClean="0"/>
              <a:t>Drugi prihodi (npr. povećanje prodaje obima usluga iznad standardno propisanog obima, a u skladu sa zakonom)</a:t>
            </a:r>
            <a:endParaRPr lang="en-US" dirty="0"/>
          </a:p>
        </p:txBody>
      </p:sp>
      <p:pic>
        <p:nvPicPr>
          <p:cNvPr id="1026" name="Picture 2" descr="C:\Users\toshiba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0"/>
            <a:ext cx="5534025" cy="1295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3600" dirty="0" smtClean="0"/>
              <a:t>Modeli zravstvenog osiguranja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47800"/>
            <a:ext cx="8153400" cy="5410200"/>
          </a:xfrm>
        </p:spPr>
        <p:txBody>
          <a:bodyPr>
            <a:noAutofit/>
          </a:bodyPr>
          <a:lstStyle/>
          <a:p>
            <a:pPr algn="just"/>
            <a:r>
              <a:rPr lang="vi-VN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Bizmarkov model </a:t>
            </a:r>
            <a:r>
              <a:rPr lang="vi-VN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obaveznog zdravstvenog osiguranja, u kojem se zdravstvena zaštita finansira iz javnih sredstava</a:t>
            </a:r>
            <a:r>
              <a:rPr lang="sr-Latn-B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fondova obaveznog zdravstvenog osiguranja u koje se uplaćuju doprinosi zaposlenih i poslodavaca.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Doprinosi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za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zdravstveno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osiguranje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predstavljaju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oblik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javnih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državnih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prihoda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sa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unapred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definisanom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namenom</a:t>
            </a:r>
            <a:r>
              <a:rPr lang="vi-VN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endParaRPr lang="sr-Latn-B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vi-VN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Beveridžov model</a:t>
            </a:r>
            <a:r>
              <a:rPr lang="vi-VN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univerzalne zdravstvene zaštite, u kojem se finansiranje takođe obezbjeđuje iz javnih sredstava, ali ona uglavnom dolaze iz opštih poreza, tj. iz budžetskih sredstava</a:t>
            </a:r>
            <a:r>
              <a:rPr lang="sr-Latn-B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(nacionalne zdravstvene službe u tržišnim ekonomijama). Država t</a:t>
            </a:r>
            <a:r>
              <a:rPr lang="vi-VN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reba da obezbeđuje zdravstvene kapaciteta, finansira pružanje zdravstvenih usluga i vrši upravljanje celokupnim sistemom zdravstvenog osiguranja;</a:t>
            </a:r>
            <a:endParaRPr lang="sr-Latn-B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vi-VN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Model dobrovoljnog osiguranja</a:t>
            </a:r>
            <a:r>
              <a:rPr lang="vi-VN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koji se finansira iz privatnih uplata, a najčešće funkcioniše kao dopunski oblik zdravstvenog osiguranja</a:t>
            </a:r>
            <a:r>
              <a:rPr lang="sr-Latn-B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(privatno orijentisano osiguranje)</a:t>
            </a:r>
            <a:r>
              <a:rPr lang="vi-VN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sr-Latn-B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800" dirty="0" smtClean="0"/>
              <a:t>PODELA IZVORA FINANSIRANJA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BA" b="1" dirty="0" smtClean="0"/>
              <a:t>PREMA VLASNIŠTVU</a:t>
            </a:r>
            <a:r>
              <a:rPr lang="sr-Latn-BA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Sopstveni izvori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Pozajmljeni izvori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Ostali izvori.</a:t>
            </a:r>
          </a:p>
          <a:p>
            <a:r>
              <a:rPr lang="sr-Latn-BA" b="1" dirty="0" smtClean="0"/>
              <a:t>PREMA ROČNOSTI</a:t>
            </a:r>
            <a:r>
              <a:rPr lang="sr-Latn-BA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Kratkoročni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Dugoročni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Trajni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BA" b="1" dirty="0" smtClean="0"/>
              <a:t>PREMA NASTANKU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Ulaganja osnivača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Sredstva iz rezultata poslovanja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Zajmovi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Emisija hartija od vrednosti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Namenske donacije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Strana ulaganja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Ostala ulaganja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400" dirty="0" smtClean="0"/>
              <a:t>KRATKOROČNI IZVORI FINANSIRANJA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816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sr-Latn-CS" dirty="0" smtClean="0"/>
              <a:t>Do kratkoročnih finansijskih sredstava preduzeće može da dođe uzimanjem kratkoročnih kredita kod banaka ili emisijom hartija od vrednosti na tržištu novca.</a:t>
            </a:r>
          </a:p>
          <a:p>
            <a:pPr algn="just">
              <a:buNone/>
            </a:pPr>
            <a:r>
              <a:rPr lang="sr-Latn-CS" b="1" dirty="0" smtClean="0"/>
              <a:t>Kratkoročni krediti </a:t>
            </a:r>
            <a:r>
              <a:rPr lang="sr-Latn-CS" dirty="0" smtClean="0"/>
              <a:t>su najčešći oblik zaduživanja malih i srednjih preduzeća, sa rokom su dospeća do godinu dana i mogu biti:</a:t>
            </a:r>
          </a:p>
          <a:p>
            <a:pPr algn="just"/>
            <a:r>
              <a:rPr lang="sr-Latn-CS" b="1" dirty="0" smtClean="0"/>
              <a:t>Krediti sa jednokratnom otplatom </a:t>
            </a:r>
            <a:r>
              <a:rPr lang="sr-Latn-CS" dirty="0" smtClean="0"/>
              <a:t>– odobravaju se sa unapred utvrđenim iznosom, rokom dospeća i kamatnom stopom koja može biti fiksna ili varijabilna. Glavnica se vraća po isteku roka dospeća.</a:t>
            </a:r>
          </a:p>
          <a:p>
            <a:pPr algn="just"/>
            <a:r>
              <a:rPr lang="sr-Latn-CS" b="1" dirty="0" smtClean="0"/>
              <a:t>Krediti sa anuitetnom otplatom </a:t>
            </a:r>
            <a:r>
              <a:rPr lang="sr-Latn-CS" dirty="0" smtClean="0"/>
              <a:t>– anuitet se sastoji od kamate i dela glavnice duga. U početku u strukturi anuiteta dominira kamata, a kako vreme prolazi, pošto se kamata obračunava na glavnicu duga, smanjuje se učešće kamate, a povećava udeo glavnice duga.</a:t>
            </a:r>
          </a:p>
          <a:p>
            <a:pPr algn="just"/>
            <a:r>
              <a:rPr lang="sr-Latn-CS" b="1" dirty="0" smtClean="0"/>
              <a:t>Kreditne linije </a:t>
            </a:r>
            <a:r>
              <a:rPr lang="sr-Latn-CS" dirty="0" smtClean="0"/>
              <a:t>– predstavljaju mogućnost uzimanja kredita, koji korisnik može da koristi kada se za to ukaže potreba. Korisnik može u više tranši da izima kredit do naznačenog kornjeg iznosa utvrđenog kreditnom linijom. </a:t>
            </a:r>
          </a:p>
          <a:p>
            <a:pPr algn="just"/>
            <a:r>
              <a:rPr lang="sr-Latn-CS" b="1" dirty="0" smtClean="0"/>
              <a:t>Revolving krediti </a:t>
            </a:r>
            <a:r>
              <a:rPr lang="sr-Latn-CS" dirty="0" smtClean="0"/>
              <a:t>– obnavljajući kredit sa varijabilnom kamatnom stopom. Troškovi ovog kredita su kamata na iskorišćeni deo novca, provizija na neiskorišćeni deo sredstava. </a:t>
            </a:r>
          </a:p>
          <a:p>
            <a:pPr>
              <a:buNone/>
            </a:pPr>
            <a:endParaRPr lang="sr-Latn-CS" dirty="0" smtClean="0"/>
          </a:p>
          <a:p>
            <a:pPr algn="just">
              <a:buNone/>
            </a:pPr>
            <a:endParaRPr lang="sr-Latn-BA" b="1" dirty="0" smtClean="0"/>
          </a:p>
          <a:p>
            <a:endParaRPr lang="sr-Latn-BA" dirty="0" smtClean="0"/>
          </a:p>
          <a:p>
            <a:endParaRPr lang="en-US" dirty="0"/>
          </a:p>
        </p:txBody>
      </p:sp>
      <p:pic>
        <p:nvPicPr>
          <p:cNvPr id="4" name="Picture 2" descr="D:\Korisnik\Desktop\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0"/>
            <a:ext cx="3657600" cy="1295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5254752" cy="990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sr-Latn-BA" dirty="0" smtClean="0"/>
              <a:t>Cena kratkoročnih izvora finansiranja zavisi da li se oni nude sa kamatom, uz diskont ili sa kamatom uz obavezno zalaganje depozita.</a:t>
            </a:r>
          </a:p>
          <a:p>
            <a:pPr algn="just">
              <a:lnSpc>
                <a:spcPct val="80000"/>
              </a:lnSpc>
              <a:buNone/>
            </a:pPr>
            <a:r>
              <a:rPr lang="sr-Latn-BA" b="1" dirty="0" smtClean="0"/>
              <a:t>Krediti sa kamatom </a:t>
            </a:r>
            <a:r>
              <a:rPr lang="sr-Latn-BA" dirty="0" smtClean="0"/>
              <a:t>– korisnik kredita dobija ugovorom naznačen iznos, a obavezan je da o roku dospeća isplati glavnicu sa pripadajućom kamatom.</a:t>
            </a:r>
          </a:p>
          <a:p>
            <a:pPr algn="just">
              <a:lnSpc>
                <a:spcPct val="80000"/>
              </a:lnSpc>
              <a:buNone/>
            </a:pPr>
            <a:r>
              <a:rPr lang="sr-Latn-BA" b="1" dirty="0" smtClean="0"/>
              <a:t>Krediti sa diskontom </a:t>
            </a:r>
            <a:r>
              <a:rPr lang="sr-Latn-BA" dirty="0" smtClean="0"/>
              <a:t>– korisnik kredita dobija manji iznos od iznosa naznačenog u ugovoru o kreditu. Na kraju otplatnog perioda zajmodavac vraća ugovornu sumu.</a:t>
            </a:r>
          </a:p>
          <a:p>
            <a:pPr algn="just">
              <a:lnSpc>
                <a:spcPct val="80000"/>
              </a:lnSpc>
              <a:buNone/>
            </a:pPr>
            <a:r>
              <a:rPr lang="sr-Latn-BA" b="1" dirty="0" smtClean="0"/>
              <a:t>Krediti sa obaveznim depozitom </a:t>
            </a:r>
            <a:r>
              <a:rPr lang="sr-Latn-BA" dirty="0" smtClean="0"/>
              <a:t>– pri ugovaranju kredita banka od svog klijenta može da zahteva depozit od npr. 20%, te će efektivno biti korišćeno 80% naznačene sume. Na kraju perioda klijent vraća ugovoreni iznos sa pripadajućom kamatom.</a:t>
            </a:r>
            <a:endParaRPr lang="en-US" dirty="0" smtClean="0"/>
          </a:p>
          <a:p>
            <a:pPr>
              <a:lnSpc>
                <a:spcPct val="80000"/>
              </a:lnSpc>
              <a:buNone/>
            </a:pPr>
            <a:endParaRPr lang="en-US" dirty="0"/>
          </a:p>
        </p:txBody>
      </p:sp>
      <p:pic>
        <p:nvPicPr>
          <p:cNvPr id="27650" name="Picture 2" descr="D:\Korisnik\Desktop\kamata-glavobol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5486400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537448" cy="5410200"/>
          </a:xfrm>
        </p:spPr>
        <p:txBody>
          <a:bodyPr>
            <a:normAutofit fontScale="70000" lnSpcReduction="20000"/>
          </a:bodyPr>
          <a:lstStyle/>
          <a:p>
            <a:r>
              <a:rPr lang="sr-Latn-CS" dirty="0" smtClean="0"/>
              <a:t>Finansijski instrumenti, kao kratkoročni izvori finansiranja, imaju određene zajedničke karakteristike: 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• prodaju se, po pravilu, u velikim apoenima, 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• imaju nizak kreditni rizik, 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• imaju visok stepen marketabilnosti (utrživosti), 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• dospevaju unutar godinu dana od datuma njihovog prvog izdanja,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• nisu podložni kontroli kvaliteta državnih regulatornih agencija i 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• koriste se u cilju održanja likvidnosti učesnika u finansijskom sistemu.</a:t>
            </a:r>
            <a:endParaRPr lang="en-US" dirty="0" smtClean="0"/>
          </a:p>
          <a:p>
            <a:pPr>
              <a:buNone/>
            </a:pPr>
            <a:endParaRPr lang="sr-Latn-CS" dirty="0" smtClean="0"/>
          </a:p>
          <a:p>
            <a:r>
              <a:rPr lang="sr-Latn-CS" dirty="0" smtClean="0"/>
              <a:t>Najzastupljeniji finansijski instrumenti tržišta novca su: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 • državni blagajnički zapisi, 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 • depozitni certifikati,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 • repo ugovori,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 • komercijalni papiri, 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 • menična potraživanja i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    • bankarski akcepti.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4338" name="Picture 2" descr="D:\Korisnik\Desktop\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5486400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915400" cy="5257800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None/>
            </a:pPr>
            <a:r>
              <a:rPr lang="sr-Latn-CS" sz="2000" b="1" dirty="0" smtClean="0"/>
              <a:t>Državni blagajnički zapisi </a:t>
            </a:r>
            <a:r>
              <a:rPr lang="sr-Latn-CS" sz="2000" dirty="0" smtClean="0"/>
              <a:t>izdaje ih državna blagajna (ministarstvo finansija), državne agencije ili centralna banka uz diskont. Kupci blagajničkih zapisa su finansijske institucije, velike kompanije i bogati pojedinci. </a:t>
            </a:r>
          </a:p>
          <a:p>
            <a:pPr marL="514350" indent="-514350" algn="just">
              <a:buNone/>
            </a:pPr>
            <a:r>
              <a:rPr lang="sr-Latn-CS" sz="2000" b="1" dirty="0" smtClean="0"/>
              <a:t>Depozitni certifikati </a:t>
            </a:r>
            <a:r>
              <a:rPr lang="sr-Latn-CS" sz="2000" dirty="0" smtClean="0"/>
              <a:t>su potvrde o oročenim depozitima kod banaka u kojima je naznačena kamatna stopa, naznačen iznos i datum dospeća. </a:t>
            </a:r>
          </a:p>
          <a:p>
            <a:pPr marL="514350" indent="-514350" algn="just">
              <a:buNone/>
            </a:pPr>
            <a:r>
              <a:rPr lang="sr-Latn-CS" sz="2000" b="1" dirty="0" smtClean="0"/>
              <a:t>Ugovori o rekupovini </a:t>
            </a:r>
            <a:r>
              <a:rPr lang="sr-Latn-CS" sz="2000" dirty="0" smtClean="0"/>
              <a:t>podrazumevaju da jedan transaktor prodaje drugom transaktoru određene vrednosne papire (izuzetno visokog kvaliteta) uz obavezu da izvrši otkup istih na određeni dan u budućnosti po ceni koja je nešto viša od cene po kojoj je izvršena prodaja. </a:t>
            </a:r>
            <a:endParaRPr lang="sr-Latn-BA" sz="2000" dirty="0" smtClean="0"/>
          </a:p>
          <a:p>
            <a:pPr marL="514350" indent="-514350" algn="just">
              <a:buNone/>
            </a:pPr>
            <a:r>
              <a:rPr lang="sr-Latn-CS" sz="2000" b="1" dirty="0" smtClean="0"/>
              <a:t>Komercijalni papiri </a:t>
            </a:r>
            <a:r>
              <a:rPr lang="sr-Latn-CS" sz="2000" dirty="0" smtClean="0"/>
              <a:t>su dužničke hartije od vrednosti koje izdaju prvorazredne nefinansijske kompanije i finansijske institucije radi pribavljanja kratkoročnih finansijskih sredstava. Prodaju se uz diskont, a kupci su institucionalni investitori.</a:t>
            </a:r>
          </a:p>
          <a:p>
            <a:pPr marL="514350" indent="-514350" algn="just">
              <a:buNone/>
            </a:pPr>
            <a:r>
              <a:rPr lang="sr-Latn-CS" sz="2000" b="1" dirty="0" smtClean="0"/>
              <a:t>Menice</a:t>
            </a:r>
            <a:r>
              <a:rPr lang="sr-Latn-CS" sz="2000" dirty="0" smtClean="0"/>
              <a:t> su kratkoročni vrednosni papiri sa standardnim rokom dospeća od 90 dana, odnosno, obligaciono pravne hartije od vrednosti u čijoj osnovi su novčana potraživanja.</a:t>
            </a:r>
          </a:p>
          <a:p>
            <a:pPr marL="514350" indent="-514350" algn="just">
              <a:buNone/>
            </a:pPr>
            <a:r>
              <a:rPr lang="sr-Latn-CS" sz="2000" b="1" dirty="0" smtClean="0"/>
              <a:t>Bankarski akcepti </a:t>
            </a:r>
            <a:r>
              <a:rPr lang="sr-Latn-CS" sz="2000" dirty="0" smtClean="0"/>
              <a:t>su poslovne menice na koje banka stavlja akcept (prihvata odgovornost), potpis ovlašćenog lica i obećanje da će imaocu poslovne menice (donosiocu menice) isplatiti naznačenu nominalnu vrednost na dan dospeća.</a:t>
            </a:r>
          </a:p>
          <a:p>
            <a:pPr marL="514350" indent="-514350" algn="just">
              <a:buNone/>
            </a:pPr>
            <a:endParaRPr lang="en-US" sz="2000" dirty="0" smtClean="0"/>
          </a:p>
          <a:p>
            <a:pPr marL="514350" indent="-514350">
              <a:buNone/>
            </a:pPr>
            <a:endParaRPr lang="en-US" sz="2000" dirty="0" smtClean="0"/>
          </a:p>
          <a:p>
            <a:pPr marL="514350" indent="-514350">
              <a:buNone/>
            </a:pPr>
            <a:endParaRPr lang="en-US" sz="2000" dirty="0"/>
          </a:p>
        </p:txBody>
      </p:sp>
      <p:pic>
        <p:nvPicPr>
          <p:cNvPr id="4098" name="Picture 2" descr="D:\Korisnik\Desktop\ДРЖАВНИ-БЛАГАЈНИЧКИ-ЗАПИС-КРАЉЕВИНЕ-ЈУГОСЛАВИЈЕ-1939-_slika_O_838477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153400" cy="990600"/>
          </a:xfrm>
        </p:spPr>
        <p:txBody>
          <a:bodyPr>
            <a:normAutofit/>
          </a:bodyPr>
          <a:lstStyle/>
          <a:p>
            <a:r>
              <a:rPr lang="sr-Latn-BA" sz="2000" b="1" dirty="0" smtClean="0"/>
              <a:t>DUGOROČNI IZVORI FINANSIRANJA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44958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sr-Latn-BA" dirty="0" smtClean="0"/>
              <a:t>Dugoročni izvori finansiranja mogu biti:</a:t>
            </a:r>
          </a:p>
          <a:p>
            <a:pPr algn="just">
              <a:buNone/>
            </a:pPr>
            <a:r>
              <a:rPr lang="sr-Latn-BA" b="1" dirty="0" smtClean="0"/>
              <a:t>Sopstveni izvori </a:t>
            </a:r>
            <a:r>
              <a:rPr lang="sr-Latn-BA" b="1" smtClean="0"/>
              <a:t>finansiranja </a:t>
            </a:r>
            <a:r>
              <a:rPr lang="sr-Latn-BA" smtClean="0"/>
              <a:t>–javljaju </a:t>
            </a:r>
            <a:r>
              <a:rPr lang="sr-Latn-BA" dirty="0" smtClean="0"/>
              <a:t>se u formi osnovnog kapitala (udeo osnivača) i zadržane (akumulirane) ili reinvestirane dobiti. Ovi izvori nemaju eksplicitno naznačenu cenu, već je reč o oportunitetnom (propuštenom) prinosu. </a:t>
            </a:r>
          </a:p>
          <a:p>
            <a:pPr algn="just">
              <a:buNone/>
            </a:pPr>
            <a:r>
              <a:rPr lang="sr-Latn-BA" b="1" dirty="0" smtClean="0"/>
              <a:t>Pozajmljeni izvori finansiranja (dugoročne obaveze) </a:t>
            </a:r>
            <a:r>
              <a:rPr lang="sr-Latn-BA" dirty="0" smtClean="0"/>
              <a:t>– čine svi dugoročni krediti, dužničke hartije od vrednosti i lizing čiji je rok dospeća duži od godinu dana. Cena dugoročnog duga je kamata koja je unapred naznačena.</a:t>
            </a:r>
          </a:p>
          <a:p>
            <a:pPr algn="just">
              <a:buNone/>
            </a:pPr>
            <a:endParaRPr lang="sr-Latn-BA" dirty="0" smtClean="0"/>
          </a:p>
          <a:p>
            <a:pPr algn="just">
              <a:buNone/>
            </a:pPr>
            <a:endParaRPr lang="en-US" dirty="0"/>
          </a:p>
        </p:txBody>
      </p:sp>
      <p:pic>
        <p:nvPicPr>
          <p:cNvPr id="6146" name="Picture 2" descr="D:\Korisnik\Desktop\privreda_050815_tw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0"/>
            <a:ext cx="4648199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r-Latn-BA" b="1" dirty="0" smtClean="0"/>
              <a:t>Dugoročni kr</a:t>
            </a:r>
            <a:r>
              <a:rPr lang="sr-Latn-BA" dirty="0" smtClean="0"/>
              <a:t>edit odobravaju komercijalne banke, kao i penzijski i investicioni fondovi. Oni su rizičniji od kratkoročnih kredita, te je stoga i kamata na dugoročne kredite viša od kamate na kratkoročne. </a:t>
            </a:r>
          </a:p>
          <a:p>
            <a:pPr algn="just"/>
            <a:r>
              <a:rPr lang="sr-Latn-BA" dirty="0" smtClean="0"/>
              <a:t>Visina kamaten stope zavisi od kreditnog rizika i roka dospeća zajma i može biti fiksna i varijabilna. </a:t>
            </a:r>
          </a:p>
          <a:p>
            <a:pPr algn="just"/>
            <a:r>
              <a:rPr lang="sr-Latn-CS" i="1" dirty="0" smtClean="0">
                <a:solidFill>
                  <a:srgbClr val="FF0000"/>
                </a:solidFill>
              </a:rPr>
              <a:t>Kreditni rizik </a:t>
            </a:r>
            <a:r>
              <a:rPr lang="sr-Latn-CS" dirty="0" smtClean="0"/>
              <a:t>se definiše kao verovatnoća da zajmodavac neće biti u stanju da naplati svoja potraživanja od klijenta, kako po osnovu glavnice tako i po osnovu svih pripadajućih kamata. </a:t>
            </a:r>
            <a:r>
              <a:rPr lang="sr-Latn-CS" i="1" dirty="0" smtClean="0">
                <a:solidFill>
                  <a:srgbClr val="FF0000"/>
                </a:solidFill>
              </a:rPr>
              <a:t>Kamatni rizik </a:t>
            </a:r>
            <a:r>
              <a:rPr lang="sr-Latn-CS" dirty="0" smtClean="0"/>
              <a:t>predstavlja rizik promene kamatne stope tokom trajanja hipotekarnog kredita na štetu kreditora. </a:t>
            </a:r>
            <a:endParaRPr lang="sr-Latn-BA" dirty="0" smtClean="0"/>
          </a:p>
          <a:p>
            <a:pPr algn="just"/>
            <a:r>
              <a:rPr lang="sr-Latn-BA" b="1" dirty="0" smtClean="0"/>
              <a:t>Hipotekarni kredit </a:t>
            </a:r>
            <a:r>
              <a:rPr lang="sr-Latn-BA" dirty="0" smtClean="0"/>
              <a:t>je oblik dugoročnog kredita sa rokom dospeća od 15 do 30 godina. </a:t>
            </a:r>
            <a:r>
              <a:rPr lang="sr-Latn-CS" dirty="0" smtClean="0"/>
              <a:t>Uobičajeno kod hipotekarnih kredita je da se kolateral (obično finansirana nekretnina) založi kao garancija. Kamatna stopa na hipotekarnom tržištu može biti fiksna i varijabilna. </a:t>
            </a:r>
            <a:endParaRPr lang="en-US" dirty="0" smtClean="0"/>
          </a:p>
          <a:p>
            <a:pPr algn="just"/>
            <a:endParaRPr lang="en-US" dirty="0"/>
          </a:p>
        </p:txBody>
      </p:sp>
      <p:pic>
        <p:nvPicPr>
          <p:cNvPr id="10242" name="Picture 2" descr="D:\Korisnik\Desktop\30a38ac170ec9f7869197344751881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52401"/>
            <a:ext cx="4267200" cy="10667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990600"/>
          </a:xfrm>
        </p:spPr>
        <p:txBody>
          <a:bodyPr/>
          <a:lstStyle/>
          <a:p>
            <a:endParaRPr lang="en-US" sz="4000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105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Latn-CS" sz="2000" b="1" dirty="0" smtClean="0"/>
              <a:t>Obveznica</a:t>
            </a:r>
            <a:r>
              <a:rPr lang="sr-Latn-CS" sz="2000" dirty="0" smtClean="0"/>
              <a:t> (</a:t>
            </a:r>
            <a:r>
              <a:rPr lang="sr-Latn-CS" sz="2000" i="1" dirty="0" smtClean="0"/>
              <a:t>bond</a:t>
            </a:r>
            <a:r>
              <a:rPr lang="sr-Latn-CS" sz="2000" dirty="0" smtClean="0"/>
              <a:t>) je dugoročna hartija od vrednosti kojom se njen emitent obavezuje da plati investitoru, u roku dospeća, pozajmljeni iznos sa kamatom. Ugovorom o emisiji obveznica emitent preuzima na sebe dve vrste budućih izdataka. To su otplata glavnice duga na dan dospeća i periodični trošak na ime kamate koja se najčešće obračunava polugodišnje u fiksnom procentu na nominalni iznos duga. </a:t>
            </a:r>
          </a:p>
          <a:p>
            <a:pPr algn="just">
              <a:buNone/>
            </a:pPr>
            <a:r>
              <a:rPr lang="sr-Latn-CS" sz="2000" i="1" dirty="0" smtClean="0">
                <a:solidFill>
                  <a:srgbClr val="FF0000"/>
                </a:solidFill>
              </a:rPr>
              <a:t>    Rok dospeća</a:t>
            </a:r>
            <a:r>
              <a:rPr lang="sr-Latn-CS" sz="2000" dirty="0" smtClean="0">
                <a:solidFill>
                  <a:srgbClr val="FF0000"/>
                </a:solidFill>
              </a:rPr>
              <a:t> </a:t>
            </a:r>
            <a:r>
              <a:rPr lang="sr-Latn-CS" sz="2000" dirty="0" smtClean="0"/>
              <a:t>(</a:t>
            </a:r>
            <a:r>
              <a:rPr lang="sr-Latn-CS" sz="2000" i="1" dirty="0" smtClean="0"/>
              <a:t>maturity date</a:t>
            </a:r>
            <a:r>
              <a:rPr lang="sr-Latn-CS" sz="2000" dirty="0" smtClean="0"/>
              <a:t>) pokazuje broj godišnjih (polugodišnjih) perioda za koje dužnik treba da izvrši isplatu kamate i glavnice. </a:t>
            </a:r>
            <a:r>
              <a:rPr lang="it-IT" sz="2000" dirty="0" smtClean="0"/>
              <a:t>Nominalni iznos pozajmljene sume se naziva </a:t>
            </a:r>
            <a:r>
              <a:rPr lang="it-IT" sz="2000" i="1" dirty="0" smtClean="0">
                <a:solidFill>
                  <a:srgbClr val="FF0000"/>
                </a:solidFill>
              </a:rPr>
              <a:t>glavnica</a:t>
            </a:r>
            <a:r>
              <a:rPr lang="it-IT" sz="2000" dirty="0" smtClean="0"/>
              <a:t>. Kamata koju dužnik plaća na pozajmljeni iznos označava se kao </a:t>
            </a:r>
            <a:r>
              <a:rPr lang="it-IT" sz="2000" i="1" dirty="0" smtClean="0">
                <a:solidFill>
                  <a:srgbClr val="FF0000"/>
                </a:solidFill>
              </a:rPr>
              <a:t>kupon</a:t>
            </a:r>
            <a:r>
              <a:rPr lang="it-IT" sz="2000" dirty="0" smtClean="0"/>
              <a:t>, a kamatna stopa u periodu do dospeća obveznice se naziva </a:t>
            </a:r>
            <a:r>
              <a:rPr lang="it-IT" sz="2000" i="1" dirty="0" smtClean="0">
                <a:solidFill>
                  <a:srgbClr val="FF0000"/>
                </a:solidFill>
              </a:rPr>
              <a:t>kuponska stopa </a:t>
            </a:r>
            <a:r>
              <a:rPr lang="it-IT" sz="2000" dirty="0" smtClean="0"/>
              <a:t>ili nominalna kamatna stopa</a:t>
            </a:r>
            <a:r>
              <a:rPr lang="sr-Latn-BA" sz="2000" dirty="0" smtClean="0"/>
              <a:t>.</a:t>
            </a:r>
          </a:p>
          <a:p>
            <a:pPr algn="just"/>
            <a:r>
              <a:rPr lang="sr-Latn-BA" sz="2000" dirty="0" smtClean="0"/>
              <a:t>N</a:t>
            </a:r>
            <a:r>
              <a:rPr lang="nl-NL" sz="2000" dirty="0" smtClean="0"/>
              <a:t>ajpotpuniji osnov za razvrstavanje različitih struktura dugoročnih obveznica jeste vrsta ili </a:t>
            </a:r>
            <a:r>
              <a:rPr lang="nl-NL" sz="2000" b="1" dirty="0" smtClean="0"/>
              <a:t>tip emitenta</a:t>
            </a:r>
            <a:r>
              <a:rPr lang="nl-NL" sz="2000" dirty="0" smtClean="0"/>
              <a:t>. Ukoliko se uzme u obzir ovaj kriterijum razlikuju se sledeće vrste obveznica:</a:t>
            </a:r>
            <a:endParaRPr lang="en-US" sz="2000" dirty="0" smtClean="0"/>
          </a:p>
          <a:p>
            <a:pPr algn="just">
              <a:buNone/>
            </a:pPr>
            <a:r>
              <a:rPr lang="sr-Latn-BA" sz="2000" dirty="0" smtClean="0"/>
              <a:t>     </a:t>
            </a:r>
            <a:r>
              <a:rPr lang="nl-NL" sz="2000" dirty="0" smtClean="0"/>
              <a:t>• državne obveznice,</a:t>
            </a:r>
            <a:endParaRPr lang="sr-Latn-BA" sz="2000" dirty="0" smtClean="0"/>
          </a:p>
          <a:p>
            <a:pPr>
              <a:buNone/>
            </a:pPr>
            <a:r>
              <a:rPr lang="sr-Latn-BA" sz="2000" dirty="0" smtClean="0"/>
              <a:t>     </a:t>
            </a:r>
            <a:r>
              <a:rPr lang="nl-NL" sz="2000" dirty="0" smtClean="0"/>
              <a:t>• obveznice lokalnih organa vlasti i</a:t>
            </a:r>
            <a:endParaRPr lang="en-US" sz="2000" dirty="0" smtClean="0"/>
          </a:p>
          <a:p>
            <a:pPr>
              <a:buNone/>
            </a:pPr>
            <a:r>
              <a:rPr lang="sr-Latn-BA" sz="2000" dirty="0" smtClean="0"/>
              <a:t>     </a:t>
            </a:r>
            <a:r>
              <a:rPr lang="nl-NL" sz="2000" dirty="0" smtClean="0"/>
              <a:t>• kompanijske obveznice. </a:t>
            </a:r>
            <a:endParaRPr lang="en-US" sz="2000" dirty="0" smtClean="0"/>
          </a:p>
          <a:p>
            <a:pPr>
              <a:buNone/>
            </a:pPr>
            <a:r>
              <a:rPr lang="nl-NL" sz="2000" dirty="0" smtClean="0"/>
              <a:t> </a:t>
            </a:r>
            <a:endParaRPr lang="en-US" sz="2000" dirty="0" smtClean="0"/>
          </a:p>
          <a:p>
            <a:pPr>
              <a:buNone/>
            </a:pPr>
            <a:endParaRPr lang="sr-Latn-CS" sz="2000" dirty="0"/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1267" name="Picture 3" descr="D:\Korisnik\Desktop\Klasa_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5029200"/>
            <a:ext cx="4800600" cy="16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68" name="Picture 4" descr="D:\Korisnik\Desktop\ind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4038600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2879</TotalTime>
  <Words>1527</Words>
  <Application>Microsoft Office PowerPoint</Application>
  <PresentationFormat>On-screen Show (4:3)</PresentationFormat>
  <Paragraphs>110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                   alternativni izvori finansiranja</vt:lpstr>
      <vt:lpstr>PODELA IZVORA FINANSIRANJA</vt:lpstr>
      <vt:lpstr>KRATKOROČNI IZVORI FINANSIRANJA</vt:lpstr>
      <vt:lpstr>Slide 4</vt:lpstr>
      <vt:lpstr>Slide 5</vt:lpstr>
      <vt:lpstr>Slide 6</vt:lpstr>
      <vt:lpstr>DUGOROČNI IZVORI FINANSIRANJA</vt:lpstr>
      <vt:lpstr>Slide 8</vt:lpstr>
      <vt:lpstr>Slide 9</vt:lpstr>
      <vt:lpstr>Slide 10</vt:lpstr>
      <vt:lpstr>Slide 11</vt:lpstr>
      <vt:lpstr>Slide 12</vt:lpstr>
      <vt:lpstr>Slide 13</vt:lpstr>
      <vt:lpstr>Modeli zravstvenog osiguranja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247</cp:revision>
  <dcterms:created xsi:type="dcterms:W3CDTF">2014-04-01T08:09:23Z</dcterms:created>
  <dcterms:modified xsi:type="dcterms:W3CDTF">2019-03-17T15:53:46Z</dcterms:modified>
</cp:coreProperties>
</file>